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80" r:id="rId2"/>
    <p:sldId id="275" r:id="rId3"/>
    <p:sldId id="256" r:id="rId4"/>
    <p:sldId id="257" r:id="rId5"/>
    <p:sldId id="262" r:id="rId6"/>
    <p:sldId id="268" r:id="rId7"/>
    <p:sldId id="261" r:id="rId8"/>
    <p:sldId id="265" r:id="rId9"/>
    <p:sldId id="267" r:id="rId10"/>
    <p:sldId id="279" r:id="rId11"/>
    <p:sldId id="270" r:id="rId12"/>
    <p:sldId id="271" r:id="rId13"/>
    <p:sldId id="272" r:id="rId14"/>
    <p:sldId id="273" r:id="rId15"/>
    <p:sldId id="277" r:id="rId16"/>
    <p:sldId id="278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83" autoAdjust="0"/>
    <p:restoredTop sz="94624" autoAdjust="0"/>
  </p:normalViewPr>
  <p:slideViewPr>
    <p:cSldViewPr>
      <p:cViewPr varScale="1">
        <p:scale>
          <a:sx n="69" d="100"/>
          <a:sy n="69" d="100"/>
        </p:scale>
        <p:origin x="-1398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118B51-32B9-4A60-8388-D6EA5CED9ACE}" type="datetimeFigureOut">
              <a:rPr lang="ru-RU" smtClean="0"/>
              <a:pPr/>
              <a:t>09.02.2014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33CCFC-0AFE-4D0D-B66B-B6294E4E77D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A1AEF63-A7ED-4651-9360-8710BD82FC7B}" type="slidenum">
              <a:rPr lang="ru-RU"/>
              <a:pPr/>
              <a:t>11</a:t>
            </a:fld>
            <a:endParaRPr lang="ru-RU"/>
          </a:p>
        </p:txBody>
      </p:sp>
      <p:sp>
        <p:nvSpPr>
          <p:cNvPr id="58371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8372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ru-RU" b="1" i="1" dirty="0" smtClean="0"/>
              <a:t>Личностные действия</a:t>
            </a:r>
            <a:r>
              <a:rPr lang="ru-RU" dirty="0" smtClean="0"/>
              <a:t> позволяют сделать учение осмысленным, обеспечивают значимость решения учебных задач, увязывая их с реальными жизненными целями и ситуациями. Личностные действия направлены на осознание, исследование и принятие жизненных ценностей и смыслов, позволяют сориентироваться в нравственных нормах, правилах, оценках, выработать свою жизненную позицию в отношении мира, окружающих людей¸ самого себя и своего будущего.</a:t>
            </a:r>
          </a:p>
        </p:txBody>
      </p:sp>
      <p:sp>
        <p:nvSpPr>
          <p:cNvPr id="58373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1F047EF4-0811-4BDF-9EB4-88C4152A1685}" type="slidenum">
              <a:rPr lang="ru-RU" sz="1200">
                <a:latin typeface="Calibri" pitchFamily="34" charset="0"/>
              </a:rPr>
              <a:pPr algn="r"/>
              <a:t>11</a:t>
            </a:fld>
            <a:endParaRPr lang="ru-RU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A947D77-F07D-4BF4-A4DB-C785A136E9C2}" type="slidenum">
              <a:rPr lang="ru-RU"/>
              <a:pPr/>
              <a:t>12</a:t>
            </a:fld>
            <a:endParaRPr lang="ru-RU"/>
          </a:p>
        </p:txBody>
      </p:sp>
      <p:sp>
        <p:nvSpPr>
          <p:cNvPr id="59395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9396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ru-RU" b="1" i="1" dirty="0" smtClean="0"/>
              <a:t>Регулятивные действия</a:t>
            </a:r>
            <a:r>
              <a:rPr lang="ru-RU" dirty="0" smtClean="0"/>
              <a:t> обеспечивают возможность управления познавательной и учебной деятельностью посредством постановки целей, планирования, контроля, коррекции своих действий и оценки успешности усвоения. Последовательный переход к самоуправлению и </a:t>
            </a:r>
            <a:r>
              <a:rPr lang="ru-RU" dirty="0" err="1" smtClean="0"/>
              <a:t>саморегуляции</a:t>
            </a:r>
            <a:r>
              <a:rPr lang="ru-RU" dirty="0" smtClean="0"/>
              <a:t> в учебной деятельности обеспечивает базу будущего профессионального образования и самосовершенствования.</a:t>
            </a:r>
          </a:p>
        </p:txBody>
      </p:sp>
      <p:sp>
        <p:nvSpPr>
          <p:cNvPr id="59397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88562C7C-8C55-4B17-86DB-C1B7C6A5D8F3}" type="slidenum">
              <a:rPr lang="ru-RU" sz="1200">
                <a:latin typeface="Calibri" pitchFamily="34" charset="0"/>
              </a:rPr>
              <a:pPr algn="r"/>
              <a:t>12</a:t>
            </a:fld>
            <a:endParaRPr lang="ru-RU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D27A5A8-76E8-4C4F-B632-3444B6D270BE}" type="slidenum">
              <a:rPr lang="ru-RU"/>
              <a:pPr/>
              <a:t>13</a:t>
            </a:fld>
            <a:endParaRPr lang="ru-RU"/>
          </a:p>
        </p:txBody>
      </p:sp>
      <p:sp>
        <p:nvSpPr>
          <p:cNvPr id="60419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0420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ru-RU" b="1" i="1" dirty="0" smtClean="0"/>
              <a:t>Познавательные действия</a:t>
            </a:r>
            <a:r>
              <a:rPr lang="ru-RU" dirty="0" smtClean="0"/>
              <a:t> включают действия исследования, поиска, отбора и структурирования необходимой информации, моделирование изучаемого содержания, логические действия и операции, способы решения задач. </a:t>
            </a:r>
          </a:p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60421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6111A1CA-6ADF-43C6-9F6C-EB2076D2289D}" type="slidenum">
              <a:rPr lang="ru-RU" sz="1200">
                <a:latin typeface="Calibri" pitchFamily="34" charset="0"/>
              </a:rPr>
              <a:pPr algn="r"/>
              <a:t>13</a:t>
            </a:fld>
            <a:endParaRPr lang="ru-RU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FF436BF-0E41-4D20-A553-9AFD2A4D59E4}" type="slidenum">
              <a:rPr lang="ru-RU"/>
              <a:pPr/>
              <a:t>14</a:t>
            </a:fld>
            <a:endParaRPr lang="ru-RU"/>
          </a:p>
        </p:txBody>
      </p:sp>
      <p:sp>
        <p:nvSpPr>
          <p:cNvPr id="61443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1444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ru-RU" b="1" i="1" dirty="0" smtClean="0"/>
              <a:t>Коммуникативные действия</a:t>
            </a:r>
            <a:r>
              <a:rPr lang="ru-RU" dirty="0" smtClean="0"/>
              <a:t> обеспечивают возможности сотрудничества: умение слышать, слушать и понимать партнера, планировать и согласованно выполнять совместную деятельность, распределять роли, взаимно контролировать действия друг друга, уметь договариваться, вести дискуссию, правильно выражать свои мысли, оказывать поддержку друг другу, эффективно сотрудничать как с учителем, так и со сверстниками.</a:t>
            </a:r>
          </a:p>
          <a:p>
            <a:pPr eaLnBrk="1" hangingPunct="1">
              <a:spcBef>
                <a:spcPct val="0"/>
              </a:spcBef>
            </a:pPr>
            <a:r>
              <a:rPr lang="ru-RU" dirty="0" smtClean="0"/>
              <a:t>Овладение универсальными учебными действиями дают</a:t>
            </a:r>
            <a:r>
              <a:rPr lang="ru-RU" b="1" dirty="0" smtClean="0"/>
              <a:t> </a:t>
            </a:r>
            <a:r>
              <a:rPr lang="ru-RU" dirty="0" smtClean="0"/>
              <a:t>учащимся</a:t>
            </a:r>
            <a:r>
              <a:rPr lang="ru-RU" b="1" dirty="0" smtClean="0"/>
              <a:t> </a:t>
            </a:r>
            <a:r>
              <a:rPr lang="ru-RU" dirty="0" smtClean="0"/>
              <a:t>возможность </a:t>
            </a:r>
            <a:r>
              <a:rPr lang="ru-RU" i="1" dirty="0" smtClean="0"/>
              <a:t>самостоятельного</a:t>
            </a:r>
            <a:r>
              <a:rPr lang="ru-RU" dirty="0" smtClean="0"/>
              <a:t> успешного усвоения новых знаний, умений и компетентностей на основе формирования </a:t>
            </a:r>
            <a:r>
              <a:rPr lang="ru-RU" i="1" dirty="0" smtClean="0"/>
              <a:t>умения учиться</a:t>
            </a:r>
            <a:r>
              <a:rPr lang="ru-RU" dirty="0" smtClean="0"/>
              <a:t>. Эта возможность обеспечивается тем, что УУД — это обобщенные действия, порождающие мотивацию к обучению и позволяющие учащимся ориентироваться в различных предметных областях познания.</a:t>
            </a:r>
          </a:p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61445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F05AA75D-7A77-47F8-AED2-40A359E029F7}" type="slidenum">
              <a:rPr lang="ru-RU" sz="1200">
                <a:latin typeface="Calibri" pitchFamily="34" charset="0"/>
              </a:rPr>
              <a:pPr algn="r"/>
              <a:t>14</a:t>
            </a:fld>
            <a:endParaRPr lang="ru-RU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1DC19-33C4-4181-AE0B-7A2FD6FBA7BB}" type="datetimeFigureOut">
              <a:rPr lang="ru-RU" smtClean="0"/>
              <a:pPr/>
              <a:t>09.02.2014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119C0-25E7-4E05-A0D6-8437EBFF67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1DC19-33C4-4181-AE0B-7A2FD6FBA7BB}" type="datetimeFigureOut">
              <a:rPr lang="ru-RU" smtClean="0"/>
              <a:pPr/>
              <a:t>09.02.2014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119C0-25E7-4E05-A0D6-8437EBFF67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1DC19-33C4-4181-AE0B-7A2FD6FBA7BB}" type="datetimeFigureOut">
              <a:rPr lang="ru-RU" smtClean="0"/>
              <a:pPr/>
              <a:t>09.02.2014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119C0-25E7-4E05-A0D6-8437EBFF67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1DC19-33C4-4181-AE0B-7A2FD6FBA7BB}" type="datetimeFigureOut">
              <a:rPr lang="ru-RU" smtClean="0"/>
              <a:pPr/>
              <a:t>09.02.2014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119C0-25E7-4E05-A0D6-8437EBFF67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1DC19-33C4-4181-AE0B-7A2FD6FBA7BB}" type="datetimeFigureOut">
              <a:rPr lang="ru-RU" smtClean="0"/>
              <a:pPr/>
              <a:t>09.02.2014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119C0-25E7-4E05-A0D6-8437EBFF67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1DC19-33C4-4181-AE0B-7A2FD6FBA7BB}" type="datetimeFigureOut">
              <a:rPr lang="ru-RU" smtClean="0"/>
              <a:pPr/>
              <a:t>09.02.2014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119C0-25E7-4E05-A0D6-8437EBFF67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1DC19-33C4-4181-AE0B-7A2FD6FBA7BB}" type="datetimeFigureOut">
              <a:rPr lang="ru-RU" smtClean="0"/>
              <a:pPr/>
              <a:t>09.02.2014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119C0-25E7-4E05-A0D6-8437EBFF67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1DC19-33C4-4181-AE0B-7A2FD6FBA7BB}" type="datetimeFigureOut">
              <a:rPr lang="ru-RU" smtClean="0"/>
              <a:pPr/>
              <a:t>09.02.2014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119C0-25E7-4E05-A0D6-8437EBFF67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1DC19-33C4-4181-AE0B-7A2FD6FBA7BB}" type="datetimeFigureOut">
              <a:rPr lang="ru-RU" smtClean="0"/>
              <a:pPr/>
              <a:t>09.02.2014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119C0-25E7-4E05-A0D6-8437EBFF67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1DC19-33C4-4181-AE0B-7A2FD6FBA7BB}" type="datetimeFigureOut">
              <a:rPr lang="ru-RU" smtClean="0"/>
              <a:pPr/>
              <a:t>09.02.2014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119C0-25E7-4E05-A0D6-8437EBFF67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1DC19-33C4-4181-AE0B-7A2FD6FBA7BB}" type="datetimeFigureOut">
              <a:rPr lang="ru-RU" smtClean="0"/>
              <a:pPr/>
              <a:t>09.02.2014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119C0-25E7-4E05-A0D6-8437EBFF67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61DC19-33C4-4181-AE0B-7A2FD6FBA7BB}" type="datetimeFigureOut">
              <a:rPr lang="ru-RU" smtClean="0"/>
              <a:pPr/>
              <a:t>09.02.2014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4119C0-25E7-4E05-A0D6-8437EBFF678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01080" cy="5797568"/>
          </a:xfrm>
        </p:spPr>
        <p:txBody>
          <a:bodyPr>
            <a:normAutofit/>
          </a:bodyPr>
          <a:lstStyle/>
          <a:p>
            <a:r>
              <a:rPr lang="ru-RU" dirty="0" smtClean="0"/>
              <a:t>Тема: </a:t>
            </a:r>
            <a:r>
              <a:rPr lang="ru-RU" b="1" dirty="0" smtClean="0"/>
              <a:t>«Введение ФГОСВ </a:t>
            </a:r>
            <a:r>
              <a:rPr lang="ru-RU" b="1" dirty="0" smtClean="0"/>
              <a:t>НОО в общеобразовательные организации. Формирование УУД – ключевая цель </a:t>
            </a:r>
            <a:r>
              <a:rPr lang="ru-RU" b="1" dirty="0" smtClean="0"/>
              <a:t>образования».</a:t>
            </a:r>
            <a:endParaRPr lang="ru-RU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440378"/>
          </a:xfrm>
        </p:spPr>
        <p:txBody>
          <a:bodyPr>
            <a:normAutofit/>
          </a:bodyPr>
          <a:lstStyle/>
          <a:p>
            <a:r>
              <a:rPr lang="ru-RU" b="1" dirty="0" smtClean="0"/>
              <a:t>УУД</a:t>
            </a:r>
            <a:r>
              <a:rPr lang="ru-RU" dirty="0" smtClean="0"/>
              <a:t> – это обобщенные действия, порождающие мотивацию к обучению и позволяющие учащимся ориентироваться в различных предметных областях познания. </a:t>
            </a: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z="2000" b="1" smtClean="0">
                <a:solidFill>
                  <a:srgbClr val="FF0000"/>
                </a:solidFill>
              </a:rPr>
              <a:t>2раздел. </a:t>
            </a:r>
            <a:r>
              <a:rPr lang="ru-RU" sz="2000" b="1" smtClean="0"/>
              <a:t>Характеристика личностных, регулятивных, познавательных, коммуникативных универсальных учебных действий и их формирование  на разных ступенях обучения</a:t>
            </a:r>
            <a:r>
              <a:rPr lang="ru-RU" sz="2000" b="1" smtClean="0">
                <a:solidFill>
                  <a:srgbClr val="FF0000"/>
                </a:solidFill>
              </a:rPr>
              <a:t> </a:t>
            </a:r>
            <a:endParaRPr lang="ru-RU" sz="2000" smtClean="0">
              <a:solidFill>
                <a:srgbClr val="FF0000"/>
              </a:solidFill>
            </a:endParaRPr>
          </a:p>
        </p:txBody>
      </p:sp>
      <p:sp>
        <p:nvSpPr>
          <p:cNvPr id="7171" name="Содержимое 2"/>
          <p:cNvSpPr>
            <a:spLocks noGrp="1"/>
          </p:cNvSpPr>
          <p:nvPr>
            <p:ph idx="4294967295"/>
          </p:nvPr>
        </p:nvSpPr>
        <p:spPr>
          <a:xfrm>
            <a:off x="468313" y="1557338"/>
            <a:ext cx="8229600" cy="4525962"/>
          </a:xfrm>
        </p:spPr>
        <p:txBody>
          <a:bodyPr/>
          <a:lstStyle/>
          <a:p>
            <a:pPr eaLnBrk="1" hangingPunct="1">
              <a:buFontTx/>
              <a:buNone/>
            </a:pPr>
            <a:endParaRPr lang="ru-RU" b="1" i="1" smtClean="0"/>
          </a:p>
          <a:p>
            <a:pPr eaLnBrk="1" hangingPunct="1"/>
            <a:endParaRPr lang="ru-RU" smtClean="0"/>
          </a:p>
          <a:p>
            <a:pPr eaLnBrk="1" hangingPunct="1"/>
            <a:endParaRPr lang="ru-RU" smtClean="0"/>
          </a:p>
          <a:p>
            <a:pPr eaLnBrk="1" hangingPunct="1"/>
            <a:endParaRPr lang="ru-RU" smtClean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411413" y="1773238"/>
            <a:ext cx="400050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solidFill>
                  <a:schemeClr val="bg1"/>
                </a:solidFill>
                <a:latin typeface="Calibri" pitchFamily="34" charset="0"/>
              </a:rPr>
              <a:t>Личностные УУД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23850" y="3716338"/>
            <a:ext cx="2735263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 err="1">
                <a:solidFill>
                  <a:schemeClr val="bg1"/>
                </a:solidFill>
                <a:latin typeface="Calibri" pitchFamily="34" charset="0"/>
              </a:rPr>
              <a:t>смыслообразование</a:t>
            </a:r>
            <a:endParaRPr lang="ru-RU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429000" y="3714750"/>
            <a:ext cx="1928813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bg1"/>
                </a:solidFill>
                <a:latin typeface="Calibri" pitchFamily="34" charset="0"/>
              </a:rPr>
              <a:t>Нравственно-этическое </a:t>
            </a:r>
          </a:p>
          <a:p>
            <a:pPr algn="ctr">
              <a:defRPr/>
            </a:pPr>
            <a:r>
              <a:rPr lang="ru-RU" dirty="0">
                <a:solidFill>
                  <a:schemeClr val="bg1"/>
                </a:solidFill>
                <a:latin typeface="Calibri" pitchFamily="34" charset="0"/>
              </a:rPr>
              <a:t>оценивание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715008" y="3714752"/>
            <a:ext cx="2928938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bg1"/>
                </a:solidFill>
                <a:latin typeface="Calibri" pitchFamily="34" charset="0"/>
              </a:rPr>
              <a:t>Самопознание и самоопределение</a:t>
            </a:r>
          </a:p>
        </p:txBody>
      </p:sp>
      <p:cxnSp>
        <p:nvCxnSpPr>
          <p:cNvPr id="7176" name="Прямая соединительная линия 11"/>
          <p:cNvCxnSpPr>
            <a:cxnSpLocks noChangeShapeType="1"/>
          </p:cNvCxnSpPr>
          <p:nvPr/>
        </p:nvCxnSpPr>
        <p:spPr bwMode="auto">
          <a:xfrm flipH="1">
            <a:off x="4427538" y="2708275"/>
            <a:ext cx="17462" cy="989013"/>
          </a:xfrm>
          <a:prstGeom prst="line">
            <a:avLst/>
          </a:prstGeom>
          <a:noFill/>
          <a:ln w="11430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7177" name="Прямая соединительная линия 15"/>
          <p:cNvCxnSpPr>
            <a:cxnSpLocks noChangeShapeType="1"/>
          </p:cNvCxnSpPr>
          <p:nvPr/>
        </p:nvCxnSpPr>
        <p:spPr bwMode="auto">
          <a:xfrm>
            <a:off x="1547813" y="3284538"/>
            <a:ext cx="5357812" cy="71437"/>
          </a:xfrm>
          <a:prstGeom prst="line">
            <a:avLst/>
          </a:prstGeom>
          <a:noFill/>
          <a:ln w="11430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7178" name="Прямая соединительная линия 21"/>
          <p:cNvCxnSpPr>
            <a:cxnSpLocks noChangeShapeType="1"/>
          </p:cNvCxnSpPr>
          <p:nvPr/>
        </p:nvCxnSpPr>
        <p:spPr bwMode="auto">
          <a:xfrm rot="5400000">
            <a:off x="6734175" y="3573463"/>
            <a:ext cx="430213" cy="1587"/>
          </a:xfrm>
          <a:prstGeom prst="line">
            <a:avLst/>
          </a:prstGeom>
          <a:noFill/>
          <a:ln w="11430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7179" name="Прямая соединительная линия 25"/>
          <p:cNvCxnSpPr>
            <a:cxnSpLocks noChangeShapeType="1"/>
          </p:cNvCxnSpPr>
          <p:nvPr/>
        </p:nvCxnSpPr>
        <p:spPr bwMode="auto">
          <a:xfrm rot="5400000">
            <a:off x="1477963" y="3498850"/>
            <a:ext cx="430212" cy="1588"/>
          </a:xfrm>
          <a:prstGeom prst="line">
            <a:avLst/>
          </a:prstGeom>
          <a:noFill/>
          <a:ln w="11430" algn="ctr">
            <a:solidFill>
              <a:srgbClr val="FF0000"/>
            </a:solidFill>
            <a:round/>
            <a:headEnd/>
            <a:tailEnd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763713" y="2060575"/>
            <a:ext cx="5786437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chemeClr val="bg1"/>
                </a:solidFill>
                <a:latin typeface="Calibri" pitchFamily="34" charset="0"/>
              </a:rPr>
              <a:t>Регулятивные действия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85750" y="3929063"/>
            <a:ext cx="1271588" cy="92868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 err="1">
                <a:solidFill>
                  <a:schemeClr val="bg1"/>
                </a:solidFill>
                <a:latin typeface="Calibri" pitchFamily="34" charset="0"/>
              </a:rPr>
              <a:t>целеполагание</a:t>
            </a:r>
            <a:endParaRPr lang="ru-RU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785938" y="4000500"/>
            <a:ext cx="1214437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bg1"/>
                </a:solidFill>
                <a:latin typeface="Calibri" pitchFamily="34" charset="0"/>
              </a:rPr>
              <a:t>планирование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214688" y="4071938"/>
            <a:ext cx="1343025" cy="8572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bg1"/>
                </a:solidFill>
                <a:latin typeface="Calibri" pitchFamily="34" charset="0"/>
              </a:rPr>
              <a:t>прогнозирование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787900" y="4098925"/>
            <a:ext cx="1368425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bg1"/>
                </a:solidFill>
                <a:latin typeface="Calibri" pitchFamily="34" charset="0"/>
              </a:rPr>
              <a:t>контроль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286500" y="4071938"/>
            <a:ext cx="1071563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bg1"/>
                </a:solidFill>
                <a:latin typeface="Calibri" pitchFamily="34" charset="0"/>
              </a:rPr>
              <a:t>коррекция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524750" y="4149725"/>
            <a:ext cx="1128713" cy="8572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bg1"/>
                </a:solidFill>
                <a:latin typeface="Calibri" pitchFamily="34" charset="0"/>
              </a:rPr>
              <a:t>оценка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714875" y="5572125"/>
            <a:ext cx="1285875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bg1"/>
                </a:solidFill>
                <a:latin typeface="Calibri" pitchFamily="34" charset="0"/>
              </a:rPr>
              <a:t>Волевая </a:t>
            </a:r>
            <a:r>
              <a:rPr lang="ru-RU" dirty="0" err="1">
                <a:solidFill>
                  <a:schemeClr val="bg1"/>
                </a:solidFill>
                <a:latin typeface="Calibri" pitchFamily="34" charset="0"/>
              </a:rPr>
              <a:t>саморегуляция</a:t>
            </a:r>
            <a:endParaRPr lang="ru-RU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8202" name="Заголовок 9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solidFill>
                  <a:srgbClr val="FF0000"/>
                </a:solidFill>
              </a:rPr>
              <a:t>Регулятивные УУД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rot="5400000">
            <a:off x="4286250" y="3429000"/>
            <a:ext cx="8588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928688" y="3714750"/>
            <a:ext cx="7143750" cy="714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rot="5400000">
            <a:off x="856456" y="3786982"/>
            <a:ext cx="142875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rot="5400000">
            <a:off x="2248694" y="3821906"/>
            <a:ext cx="2159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rot="5400000">
            <a:off x="7895432" y="3964781"/>
            <a:ext cx="355600" cy="1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 rot="5400000">
            <a:off x="6644482" y="3929856"/>
            <a:ext cx="285750" cy="1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>
            <a:endCxn id="6" idx="0"/>
          </p:cNvCxnSpPr>
          <p:nvPr/>
        </p:nvCxnSpPr>
        <p:spPr>
          <a:xfrm rot="5400000">
            <a:off x="5346701" y="3919537"/>
            <a:ext cx="285750" cy="349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 rot="5400000">
            <a:off x="3606800" y="3965575"/>
            <a:ext cx="35718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/>
          <p:nvPr/>
        </p:nvCxnSpPr>
        <p:spPr>
          <a:xfrm rot="16200000" flipH="1">
            <a:off x="4536281" y="4679157"/>
            <a:ext cx="1857375" cy="714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solidFill>
                  <a:srgbClr val="FF0000"/>
                </a:solidFill>
              </a:rPr>
              <a:t>Познавательные УУД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429125" y="2071688"/>
            <a:ext cx="71438" cy="4603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220" name="Скругленный прямоугольник 4"/>
          <p:cNvSpPr>
            <a:spLocks noChangeArrowheads="1"/>
          </p:cNvSpPr>
          <p:nvPr/>
        </p:nvSpPr>
        <p:spPr bwMode="auto">
          <a:xfrm>
            <a:off x="755650" y="4365625"/>
            <a:ext cx="1857375" cy="9144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40005" algn="ctr">
            <a:solidFill>
              <a:srgbClr val="385D8A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ru-RU">
                <a:solidFill>
                  <a:srgbClr val="FFFFFF"/>
                </a:solidFill>
                <a:latin typeface="Calibri" pitchFamily="34" charset="0"/>
              </a:rPr>
              <a:t>общеучебные</a:t>
            </a:r>
          </a:p>
        </p:txBody>
      </p:sp>
      <p:sp>
        <p:nvSpPr>
          <p:cNvPr id="9221" name="Скругленный прямоугольник 5"/>
          <p:cNvSpPr>
            <a:spLocks noChangeArrowheads="1"/>
          </p:cNvSpPr>
          <p:nvPr/>
        </p:nvSpPr>
        <p:spPr bwMode="auto">
          <a:xfrm>
            <a:off x="2857488" y="1857364"/>
            <a:ext cx="4000500" cy="9144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40005" algn="ctr">
            <a:solidFill>
              <a:srgbClr val="385D8A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Calibri" pitchFamily="34" charset="0"/>
              </a:rPr>
              <a:t>Познавательные действия</a:t>
            </a:r>
          </a:p>
        </p:txBody>
      </p:sp>
      <p:sp>
        <p:nvSpPr>
          <p:cNvPr id="9222" name="Скругленный прямоугольник 6"/>
          <p:cNvSpPr>
            <a:spLocks noChangeArrowheads="1"/>
          </p:cNvSpPr>
          <p:nvPr/>
        </p:nvSpPr>
        <p:spPr bwMode="auto">
          <a:xfrm>
            <a:off x="3419475" y="4365625"/>
            <a:ext cx="2357438" cy="9144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40005" algn="ctr">
            <a:solidFill>
              <a:srgbClr val="385D8A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ru-RU">
                <a:solidFill>
                  <a:srgbClr val="FFFFFF"/>
                </a:solidFill>
                <a:latin typeface="Calibri" pitchFamily="34" charset="0"/>
              </a:rPr>
              <a:t>логические</a:t>
            </a:r>
          </a:p>
        </p:txBody>
      </p:sp>
      <p:sp>
        <p:nvSpPr>
          <p:cNvPr id="9223" name="Скругленный прямоугольник 7"/>
          <p:cNvSpPr>
            <a:spLocks noChangeArrowheads="1"/>
          </p:cNvSpPr>
          <p:nvPr/>
        </p:nvSpPr>
        <p:spPr bwMode="auto">
          <a:xfrm>
            <a:off x="6443663" y="4386263"/>
            <a:ext cx="2143125" cy="9144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40005" algn="ctr">
            <a:solidFill>
              <a:srgbClr val="385D8A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ru-RU" dirty="0">
                <a:solidFill>
                  <a:srgbClr val="FFFFFF"/>
                </a:solidFill>
                <a:latin typeface="Calibri" pitchFamily="34" charset="0"/>
              </a:rPr>
              <a:t>Постановка и решение проблемы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 rot="5400000">
            <a:off x="3963194" y="3536156"/>
            <a:ext cx="107315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1428750" y="4000500"/>
            <a:ext cx="600075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rot="5400000">
            <a:off x="1249363" y="4179888"/>
            <a:ext cx="357187" cy="1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rot="5400000">
            <a:off x="7215981" y="4215607"/>
            <a:ext cx="428625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rot="5400000">
            <a:off x="4321175" y="4179888"/>
            <a:ext cx="357187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solidFill>
                  <a:srgbClr val="FF0000"/>
                </a:solidFill>
              </a:rPr>
              <a:t>Коммуникативные УУД</a:t>
            </a:r>
          </a:p>
        </p:txBody>
      </p:sp>
      <p:sp>
        <p:nvSpPr>
          <p:cNvPr id="10243" name="Скругленный прямоугольник 3"/>
          <p:cNvSpPr>
            <a:spLocks noChangeArrowheads="1"/>
          </p:cNvSpPr>
          <p:nvPr/>
        </p:nvSpPr>
        <p:spPr bwMode="auto">
          <a:xfrm>
            <a:off x="3500438" y="2000250"/>
            <a:ext cx="2428875" cy="9144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40005" algn="ctr">
            <a:solidFill>
              <a:srgbClr val="385D8A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ru-RU" b="1" dirty="0">
                <a:solidFill>
                  <a:srgbClr val="FFFFFF"/>
                </a:solidFill>
                <a:latin typeface="Calibri" pitchFamily="34" charset="0"/>
              </a:rPr>
              <a:t>Коммуникативные действия</a:t>
            </a:r>
          </a:p>
        </p:txBody>
      </p:sp>
      <p:sp>
        <p:nvSpPr>
          <p:cNvPr id="10244" name="Скругленный прямоугольник 4"/>
          <p:cNvSpPr>
            <a:spLocks noChangeArrowheads="1"/>
          </p:cNvSpPr>
          <p:nvPr/>
        </p:nvSpPr>
        <p:spPr bwMode="auto">
          <a:xfrm>
            <a:off x="714375" y="3857625"/>
            <a:ext cx="2071688" cy="112871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40005" algn="ctr">
            <a:solidFill>
              <a:srgbClr val="385D8A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ru-RU" b="1" dirty="0">
                <a:solidFill>
                  <a:srgbClr val="FFFFFF"/>
                </a:solidFill>
                <a:latin typeface="Calibri" pitchFamily="34" charset="0"/>
              </a:rPr>
              <a:t>Планирование учебного сотрудничества</a:t>
            </a:r>
          </a:p>
        </p:txBody>
      </p:sp>
      <p:sp>
        <p:nvSpPr>
          <p:cNvPr id="10245" name="Скругленный прямоугольник 5"/>
          <p:cNvSpPr>
            <a:spLocks noChangeArrowheads="1"/>
          </p:cNvSpPr>
          <p:nvPr/>
        </p:nvSpPr>
        <p:spPr bwMode="auto">
          <a:xfrm>
            <a:off x="3059113" y="3860800"/>
            <a:ext cx="1714500" cy="112871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40005" algn="ctr">
            <a:solidFill>
              <a:srgbClr val="385D8A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ru-RU" b="1" dirty="0">
                <a:solidFill>
                  <a:srgbClr val="FFFFFF"/>
                </a:solidFill>
                <a:latin typeface="Calibri" pitchFamily="34" charset="0"/>
              </a:rPr>
              <a:t>Постановка вопросов</a:t>
            </a:r>
          </a:p>
        </p:txBody>
      </p:sp>
      <p:sp>
        <p:nvSpPr>
          <p:cNvPr id="10246" name="Скругленный прямоугольник 6"/>
          <p:cNvSpPr>
            <a:spLocks noChangeArrowheads="1"/>
          </p:cNvSpPr>
          <p:nvPr/>
        </p:nvSpPr>
        <p:spPr bwMode="auto">
          <a:xfrm>
            <a:off x="7164388" y="3860800"/>
            <a:ext cx="1714500" cy="112871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40005" algn="ctr">
            <a:solidFill>
              <a:srgbClr val="385D8A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ru-RU" b="1" dirty="0">
                <a:solidFill>
                  <a:srgbClr val="FFFFFF"/>
                </a:solidFill>
                <a:latin typeface="Calibri" pitchFamily="34" charset="0"/>
              </a:rPr>
              <a:t>Лидерство и согласование действий с </a:t>
            </a:r>
            <a:r>
              <a:rPr lang="ru-RU" dirty="0">
                <a:solidFill>
                  <a:srgbClr val="FFFFFF"/>
                </a:solidFill>
                <a:latin typeface="Calibri" pitchFamily="34" charset="0"/>
              </a:rPr>
              <a:t>партнером</a:t>
            </a:r>
          </a:p>
        </p:txBody>
      </p:sp>
      <p:sp>
        <p:nvSpPr>
          <p:cNvPr id="10247" name="Скругленный прямоугольник 8"/>
          <p:cNvSpPr>
            <a:spLocks noChangeArrowheads="1"/>
          </p:cNvSpPr>
          <p:nvPr/>
        </p:nvSpPr>
        <p:spPr bwMode="auto">
          <a:xfrm>
            <a:off x="5072063" y="3857625"/>
            <a:ext cx="1785937" cy="112871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40005" algn="ctr">
            <a:solidFill>
              <a:srgbClr val="385D8A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ru-RU" b="1" dirty="0">
                <a:solidFill>
                  <a:srgbClr val="FFFFFF"/>
                </a:solidFill>
                <a:latin typeface="Calibri" pitchFamily="34" charset="0"/>
              </a:rPr>
              <a:t>Построение речевых высказываний</a:t>
            </a: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1714500" y="3571875"/>
            <a:ext cx="6143625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5400000">
            <a:off x="4321969" y="3321844"/>
            <a:ext cx="644525" cy="1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5400000">
            <a:off x="1463676" y="3822700"/>
            <a:ext cx="500062" cy="1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rot="5400000">
            <a:off x="3572669" y="3858419"/>
            <a:ext cx="5699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rot="5400000">
            <a:off x="5644357" y="3858419"/>
            <a:ext cx="571500" cy="1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 rot="5400000">
            <a:off x="7430294" y="4001294"/>
            <a:ext cx="85725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200" dirty="0"/>
              <a:t>Этапы формирования </a:t>
            </a:r>
            <a:br>
              <a:rPr lang="ru-RU" sz="3200" dirty="0"/>
            </a:br>
            <a:r>
              <a:rPr lang="ru-RU" sz="3200" dirty="0"/>
              <a:t>у младших школьников универсальных учебных действий</a:t>
            </a:r>
          </a:p>
        </p:txBody>
      </p:sp>
      <p:sp>
        <p:nvSpPr>
          <p:cNvPr id="1229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95288" y="1916113"/>
            <a:ext cx="8450262" cy="4179887"/>
          </a:xfrm>
        </p:spPr>
        <p:txBody>
          <a:bodyPr/>
          <a:lstStyle/>
          <a:p>
            <a:pPr marL="363538" indent="-363538">
              <a:lnSpc>
                <a:spcPct val="80000"/>
              </a:lnSpc>
              <a:buFont typeface="Wingdings" pitchFamily="2" charset="2"/>
              <a:buNone/>
            </a:pPr>
            <a:r>
              <a:rPr lang="ru-RU" sz="2400"/>
              <a:t>         Формирование у человека любых умений, в т.ч.    универсальных учебных действий (далее - УУД ), и умения учиться в целом возможно только в процессе деятельности.</a:t>
            </a:r>
          </a:p>
          <a:p>
            <a:pPr marL="363538" indent="-363538">
              <a:lnSpc>
                <a:spcPct val="80000"/>
              </a:lnSpc>
              <a:buFont typeface="Wingdings" pitchFamily="2" charset="2"/>
              <a:buNone/>
            </a:pPr>
            <a:r>
              <a:rPr lang="ru-RU" sz="2400"/>
              <a:t>         Формирование умений осуществляется в следующей последовательности:</a:t>
            </a:r>
          </a:p>
          <a:p>
            <a:pPr marL="363538" indent="-363538">
              <a:lnSpc>
                <a:spcPct val="80000"/>
              </a:lnSpc>
              <a:buFont typeface="Wingdings" pitchFamily="2" charset="2"/>
              <a:buNone/>
            </a:pPr>
            <a:endParaRPr lang="ru-RU" sz="2400"/>
          </a:p>
          <a:p>
            <a:pPr marL="363538" indent="-363538">
              <a:lnSpc>
                <a:spcPct val="80000"/>
              </a:lnSpc>
              <a:buFont typeface="Wingdings" pitchFamily="2" charset="2"/>
              <a:buNone/>
            </a:pPr>
            <a:r>
              <a:rPr lang="ru-RU" sz="2400"/>
              <a:t>         </a:t>
            </a:r>
          </a:p>
          <a:p>
            <a:pPr marL="363538" indent="-363538">
              <a:lnSpc>
                <a:spcPct val="80000"/>
              </a:lnSpc>
            </a:pPr>
            <a:r>
              <a:rPr lang="ru-RU" sz="2400"/>
              <a:t>         первичный опыт выполнения УУД и мотивация;</a:t>
            </a:r>
          </a:p>
          <a:p>
            <a:pPr marL="363538" indent="-363538">
              <a:lnSpc>
                <a:spcPct val="80000"/>
              </a:lnSpc>
            </a:pPr>
            <a:r>
              <a:rPr lang="ru-RU" sz="2400"/>
              <a:t>         освоение того, как надо выполнять данное УУД;</a:t>
            </a:r>
          </a:p>
          <a:p>
            <a:pPr marL="363538" indent="-363538">
              <a:lnSpc>
                <a:spcPct val="80000"/>
              </a:lnSpc>
            </a:pPr>
            <a:r>
              <a:rPr lang="ru-RU" sz="2400"/>
              <a:t>         тренинг, самоконтроль и коррекция;</a:t>
            </a:r>
          </a:p>
          <a:p>
            <a:pPr marL="363538" indent="-363538">
              <a:lnSpc>
                <a:spcPct val="80000"/>
              </a:lnSpc>
            </a:pPr>
            <a:r>
              <a:rPr lang="ru-RU" sz="2400"/>
              <a:t>         внешний контроль.</a:t>
            </a:r>
          </a:p>
          <a:p>
            <a:pPr marL="363538" indent="-363538">
              <a:lnSpc>
                <a:spcPct val="80000"/>
              </a:lnSpc>
              <a:buFont typeface="Wingdings" pitchFamily="2" charset="2"/>
              <a:buNone/>
            </a:pPr>
            <a:endParaRPr lang="ru-RU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800" dirty="0"/>
              <a:t>Этапы формирования УУД </a:t>
            </a:r>
            <a:br>
              <a:rPr lang="ru-RU" sz="2800" dirty="0"/>
            </a:br>
            <a:r>
              <a:rPr lang="ru-RU" sz="2800" dirty="0"/>
              <a:t>в дидактической системе </a:t>
            </a:r>
            <a:r>
              <a:rPr lang="ru-RU" sz="2800" dirty="0" smtClean="0"/>
              <a:t> </a:t>
            </a:r>
            <a:r>
              <a:rPr lang="ru-RU" sz="2800" dirty="0" err="1" smtClean="0"/>
              <a:t>деятельностного</a:t>
            </a:r>
            <a:r>
              <a:rPr lang="ru-RU" sz="2800" dirty="0" smtClean="0"/>
              <a:t> </a:t>
            </a:r>
            <a:r>
              <a:rPr lang="ru-RU" sz="2800" dirty="0"/>
              <a:t>метода </a:t>
            </a:r>
            <a:r>
              <a:rPr lang="ru-RU" sz="2800" dirty="0" smtClean="0"/>
              <a:t>обучения …</a:t>
            </a:r>
            <a:endParaRPr lang="ru-RU" sz="2800" dirty="0"/>
          </a:p>
        </p:txBody>
      </p:sp>
      <p:sp>
        <p:nvSpPr>
          <p:cNvPr id="1331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838200" y="1905000"/>
            <a:ext cx="8007350" cy="4619625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000" b="1" i="1">
                <a:solidFill>
                  <a:schemeClr val="folHlink"/>
                </a:solidFill>
              </a:rPr>
              <a:t>первый:</a:t>
            </a:r>
            <a:r>
              <a:rPr lang="ru-RU" sz="2000" i="1"/>
              <a:t> </a:t>
            </a:r>
            <a:r>
              <a:rPr lang="ru-RU" sz="2000"/>
              <a:t>при изучении различных учебных предметов у обучающихся формируется первичный опыт выполнения УУД и мотивация к его самостоятельному выполнению;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2000" i="1"/>
          </a:p>
          <a:p>
            <a:pPr>
              <a:lnSpc>
                <a:spcPct val="80000"/>
              </a:lnSpc>
            </a:pPr>
            <a:r>
              <a:rPr lang="ru-RU" sz="2000" b="1" i="1">
                <a:solidFill>
                  <a:schemeClr val="folHlink"/>
                </a:solidFill>
              </a:rPr>
              <a:t>второй:</a:t>
            </a:r>
            <a:r>
              <a:rPr lang="ru-RU" sz="2000" i="1"/>
              <a:t> </a:t>
            </a:r>
            <a:r>
              <a:rPr lang="ru-RU" sz="2000"/>
              <a:t>основываясь на опыте, обучающийся осваивает способ выполнения данного УУД;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2000"/>
          </a:p>
          <a:p>
            <a:pPr>
              <a:lnSpc>
                <a:spcPct val="80000"/>
              </a:lnSpc>
            </a:pPr>
            <a:r>
              <a:rPr lang="ru-RU" sz="2000" b="1" i="1">
                <a:solidFill>
                  <a:schemeClr val="folHlink"/>
                </a:solidFill>
              </a:rPr>
              <a:t>третий:</a:t>
            </a:r>
            <a:r>
              <a:rPr lang="ru-RU" sz="2000" i="1"/>
              <a:t> </a:t>
            </a:r>
            <a:r>
              <a:rPr lang="ru-RU" sz="2000"/>
              <a:t>изученное УУД включается в практику обучения на предметном содержании разных учебных дисциплин, организуется самоконтроль и при необходимости коррекции выполнения УУД;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2000"/>
          </a:p>
          <a:p>
            <a:pPr>
              <a:lnSpc>
                <a:spcPct val="80000"/>
              </a:lnSpc>
            </a:pPr>
            <a:r>
              <a:rPr lang="ru-RU" sz="2000" b="1" i="1">
                <a:solidFill>
                  <a:schemeClr val="folHlink"/>
                </a:solidFill>
              </a:rPr>
              <a:t>четвёртый:</a:t>
            </a:r>
            <a:r>
              <a:rPr lang="ru-RU" sz="2000" i="1"/>
              <a:t> </a:t>
            </a:r>
            <a:r>
              <a:rPr lang="ru-RU" sz="2000"/>
              <a:t>организуется контроль уровня сформированности данного УУД и его системное практическое использование как на уроках, так и во внеурочной деятельности.</a:t>
            </a:r>
            <a:endParaRPr lang="ru-RU" sz="2000" i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583254"/>
          </a:xfrm>
        </p:spPr>
        <p:txBody>
          <a:bodyPr/>
          <a:lstStyle/>
          <a:p>
            <a:pPr algn="r"/>
            <a:r>
              <a:rPr lang="ru-RU" b="1" i="1" dirty="0" smtClean="0"/>
              <a:t>Думать легко, действовать трудно, а превратить мысль в действие – самая трудная вещь на свете</a:t>
            </a:r>
            <a:r>
              <a:rPr lang="ru-RU" dirty="0" smtClean="0"/>
              <a:t>.</a:t>
            </a:r>
            <a:br>
              <a:rPr lang="ru-RU" dirty="0" smtClean="0"/>
            </a:br>
            <a:r>
              <a:rPr lang="ru-RU" dirty="0" smtClean="0"/>
              <a:t>И.Гете.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0"/>
            <a:ext cx="7772400" cy="1357299"/>
          </a:xfrm>
        </p:spPr>
        <p:txBody>
          <a:bodyPr>
            <a:noAutofit/>
          </a:bodyPr>
          <a:lstStyle/>
          <a:p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>Нормативные документы, регламентирующие деятельность муниципальных  методических служб в условиях реализации ФГОС НОО.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1285860"/>
            <a:ext cx="8286808" cy="5357850"/>
          </a:xfrm>
        </p:spPr>
        <p:txBody>
          <a:bodyPr>
            <a:normAutofit fontScale="25000" lnSpcReduction="20000"/>
          </a:bodyPr>
          <a:lstStyle/>
          <a:p>
            <a:r>
              <a:rPr lang="ru-RU" sz="6400" b="1" dirty="0" smtClean="0">
                <a:solidFill>
                  <a:schemeClr val="tx1"/>
                </a:solidFill>
              </a:rPr>
              <a:t>Документы федерального уровня:</a:t>
            </a:r>
          </a:p>
          <a:p>
            <a:pPr algn="l"/>
            <a:r>
              <a:rPr lang="ru-RU" sz="6400" dirty="0" smtClean="0">
                <a:solidFill>
                  <a:srgbClr val="FF0000"/>
                </a:solidFill>
              </a:rPr>
              <a:t>- Федеральный государственный образовательный стандарт начального общего образования приказ № 374 от 6.10.2009 года.</a:t>
            </a:r>
            <a:endParaRPr lang="ru-RU" sz="6400" b="1" dirty="0">
              <a:solidFill>
                <a:srgbClr val="FF0000"/>
              </a:solidFill>
            </a:endParaRPr>
          </a:p>
          <a:p>
            <a:pPr algn="l"/>
            <a:r>
              <a:rPr lang="ru-RU" sz="6400" dirty="0">
                <a:solidFill>
                  <a:schemeClr val="tx1"/>
                </a:solidFill>
              </a:rPr>
              <a:t>- Национальная образовательная инициатива «Наша новая школа», утвержденная Президентом Российской Федерации 04 февраля 2010 г. Пр-271;</a:t>
            </a:r>
          </a:p>
          <a:p>
            <a:pPr algn="l"/>
            <a:r>
              <a:rPr lang="ru-RU" sz="6400" dirty="0">
                <a:solidFill>
                  <a:schemeClr val="tx1"/>
                </a:solidFill>
              </a:rPr>
              <a:t>- «НАЦИОНАЛЬНАЯ ДОКТРИНА ОБРАЗОВАНИЯ В РОССИЙСКОЙ ФЕДЕРАЦИИ» (на период до 2025 года) утверждена постановлением Правительства Российской Федерации от 4 октября 2000 г. № 751</a:t>
            </a:r>
          </a:p>
          <a:p>
            <a:pPr algn="l"/>
            <a:r>
              <a:rPr lang="ru-RU" sz="6400" dirty="0">
                <a:solidFill>
                  <a:schemeClr val="tx1"/>
                </a:solidFill>
              </a:rPr>
              <a:t>- «КОНЦЕПЦИЯ МОДЕРНИЗАЦИИ РОССИЙСКОГО ОБРАЗОВАНИЯ НА ПЕРИОД ДО 2010 г.» одобрена распоряжением Правительства Российской Федерации от 29 декабря 2001 г. № 1756-р.</a:t>
            </a:r>
          </a:p>
          <a:p>
            <a:pPr algn="l">
              <a:buFontTx/>
              <a:buChar char="-"/>
            </a:pPr>
            <a:r>
              <a:rPr lang="ru-RU" sz="6400" dirty="0" smtClean="0">
                <a:solidFill>
                  <a:srgbClr val="FF0000"/>
                </a:solidFill>
              </a:rPr>
              <a:t>Приказ </a:t>
            </a:r>
            <a:r>
              <a:rPr lang="ru-RU" sz="6400" dirty="0">
                <a:solidFill>
                  <a:srgbClr val="FF0000"/>
                </a:solidFill>
              </a:rPr>
              <a:t>Министерства образования и науки РФ от 26 ноября 2010 г. №1241 «О внесении изменений в федеральный государственный образовательный стандарт начального общего образования, утверждённый приказом Министерства образования и науки Российской Федерации от 6 октября 2009 г. № 373</a:t>
            </a:r>
            <a:r>
              <a:rPr lang="ru-RU" sz="6400" dirty="0" smtClean="0">
                <a:solidFill>
                  <a:srgbClr val="FF0000"/>
                </a:solidFill>
              </a:rPr>
              <a:t>»-</a:t>
            </a:r>
          </a:p>
          <a:p>
            <a:pPr algn="l">
              <a:buFontTx/>
              <a:buChar char="-"/>
            </a:pPr>
            <a:r>
              <a:rPr lang="ru-RU" sz="6400" dirty="0" smtClean="0">
                <a:solidFill>
                  <a:srgbClr val="FF0000"/>
                </a:solidFill>
              </a:rPr>
              <a:t> </a:t>
            </a:r>
            <a:r>
              <a:rPr lang="ru-RU" sz="6400" dirty="0">
                <a:solidFill>
                  <a:srgbClr val="FF0000"/>
                </a:solidFill>
              </a:rPr>
              <a:t>Приказ Министерства образования и науки РФ от 22 сентября 2011 г. № 2357 «О внесении изменений в федеральный государственный образовательный стандарт начального общего образования, утвержденный приказом Министерства образования и науки РФ от 6 октября 2009 г. № 373».</a:t>
            </a:r>
          </a:p>
          <a:p>
            <a:pPr algn="l"/>
            <a:r>
              <a:rPr lang="ru-RU" sz="6400" dirty="0">
                <a:solidFill>
                  <a:schemeClr val="tx1"/>
                </a:solidFill>
              </a:rPr>
              <a:t>- Постановление Главного санитарного врача РФ от 29 декабря 2010 г. № 189 «Об утверждении </a:t>
            </a:r>
            <a:r>
              <a:rPr lang="ru-RU" sz="6400" dirty="0" err="1">
                <a:solidFill>
                  <a:schemeClr val="tx1"/>
                </a:solidFill>
              </a:rPr>
              <a:t>СанПиН</a:t>
            </a:r>
            <a:r>
              <a:rPr lang="ru-RU" sz="6400" dirty="0">
                <a:solidFill>
                  <a:schemeClr val="tx1"/>
                </a:solidFill>
              </a:rPr>
              <a:t> 2.4.2.282110 «Санитарно-эпидемиологические требования к условиям и организации обучения в общеобразовательных учреждениях».</a:t>
            </a:r>
          </a:p>
          <a:p>
            <a:pPr algn="l"/>
            <a:r>
              <a:rPr lang="ru-RU" sz="6400" dirty="0">
                <a:solidFill>
                  <a:schemeClr val="tx1"/>
                </a:solidFill>
              </a:rPr>
              <a:t>- Приказ </a:t>
            </a:r>
            <a:r>
              <a:rPr lang="ru-RU" sz="6400" dirty="0" err="1">
                <a:solidFill>
                  <a:schemeClr val="tx1"/>
                </a:solidFill>
              </a:rPr>
              <a:t>Минобрнауки</a:t>
            </a:r>
            <a:r>
              <a:rPr lang="ru-RU" sz="6400" dirty="0">
                <a:solidFill>
                  <a:schemeClr val="tx1"/>
                </a:solidFill>
              </a:rPr>
              <a:t> РФ от 8 декабря 2010 г. № 2106 «Об утверждении федеральных требований к образовательным учреждениям в части охраны здоровья обучающихся, воспитанников»</a:t>
            </a:r>
            <a:r>
              <a:rPr lang="ru-RU" sz="6400" dirty="0"/>
              <a:t>.</a:t>
            </a:r>
          </a:p>
          <a:p>
            <a:pPr algn="l"/>
            <a:r>
              <a:rPr lang="ru-RU" sz="6400" dirty="0">
                <a:solidFill>
                  <a:schemeClr val="tx1"/>
                </a:solidFill>
              </a:rPr>
              <a:t>- Концепция духовно-нравственного развития и воспитания личности гражданина России.</a:t>
            </a:r>
          </a:p>
          <a:p>
            <a:endParaRPr lang="ru-RU" sz="6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69006"/>
          </a:xfrm>
        </p:spPr>
        <p:txBody>
          <a:bodyPr>
            <a:noAutofit/>
          </a:bodyPr>
          <a:lstStyle/>
          <a:p>
            <a:pPr marL="0" indent="0">
              <a:lnSpc>
                <a:spcPct val="80000"/>
              </a:lnSpc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Региональный уровень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Комплексная программа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Стратегия развития образования Республики Татарстан «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Киләчәк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» на 2010 – 2015 годы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Примерный перечень нормативных документов образовательного учреждения, обеспечивающих нормативно-правовые условия реализации основной образовательной программы, соответствующие требованиям федерального образовательного стандарта общего образования </a:t>
            </a:r>
            <a:r>
              <a:rPr lang="ru-RU" alt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	1) Основная образовательная программа начального общего образования, (утвержденная в соответствии с Уставом ОО).</a:t>
            </a:r>
            <a:br>
              <a:rPr lang="ru-RU" altLang="ru-RU" sz="2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	2) Основная образовательная программа основного общего образования, (утвержденная в соответствии с Уставом ОО).</a:t>
            </a:r>
            <a:br>
              <a:rPr lang="ru-RU" altLang="ru-RU" sz="2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	3) Устав ОО (с внесенными изменениями).</a:t>
            </a:r>
            <a:br>
              <a:rPr lang="ru-RU" altLang="ru-RU" sz="2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	4) Локальные акты ОО, обеспечивающие нормативно-правовые условия для внедрения федерального государственного образовательного стандарта</a:t>
            </a:r>
            <a:r>
              <a:rPr lang="ru-RU" altLang="ru-RU" sz="18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dirty="0" smtClean="0"/>
              <a:t>Ключевые особенности ФГОС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514350" indent="-514350">
              <a:buFont typeface="+mj-lt"/>
              <a:buAutoNum type="arabicPeriod"/>
              <a:defRPr/>
            </a:pPr>
            <a:r>
              <a:rPr lang="ru-RU" i="1" dirty="0" err="1"/>
              <a:t>Системно-деятельностный</a:t>
            </a:r>
            <a:r>
              <a:rPr lang="ru-RU" i="1" dirty="0"/>
              <a:t> подход</a:t>
            </a:r>
            <a:endParaRPr lang="ru-RU" dirty="0"/>
          </a:p>
          <a:p>
            <a:pPr marL="514350" indent="-514350">
              <a:buFont typeface="+mj-lt"/>
              <a:buAutoNum type="arabicPeriod"/>
              <a:defRPr/>
            </a:pPr>
            <a:r>
              <a:rPr lang="ru-RU" i="1" dirty="0"/>
              <a:t>Результаты освоения основной образовательной программы.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ru-RU" i="1" dirty="0"/>
              <a:t>Становление целостной картины мира и компетентностей в любой предметной области на основе развития универсальных учебных действий — личностных, регулятивных, познавательных, коммуникативных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500066"/>
          </a:xfrm>
        </p:spPr>
        <p:txBody>
          <a:bodyPr>
            <a:normAutofit fontScale="90000"/>
          </a:bodyPr>
          <a:lstStyle/>
          <a:p>
            <a:r>
              <a:rPr lang="ru-RU" altLang="ru-RU" b="1" dirty="0" smtClean="0"/>
              <a:t/>
            </a:r>
            <a:br>
              <a:rPr lang="ru-RU" altLang="ru-RU" b="1" dirty="0" smtClean="0"/>
            </a:br>
            <a:r>
              <a:rPr lang="ru-RU" altLang="ru-RU" sz="3600" b="1" dirty="0" smtClean="0"/>
              <a:t>Стандарт направлен на обеспечение</a:t>
            </a:r>
            <a:r>
              <a:rPr lang="ru-RU" altLang="ru-RU" b="1" dirty="0" smtClean="0"/>
              <a:t>:</a:t>
            </a:r>
            <a:br>
              <a:rPr lang="ru-RU" alt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714356"/>
            <a:ext cx="8643998" cy="5929354"/>
          </a:xfrm>
        </p:spPr>
        <p:txBody>
          <a:bodyPr>
            <a:noAutofit/>
          </a:bodyPr>
          <a:lstStyle/>
          <a:p>
            <a:r>
              <a:rPr lang="ru-RU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равных возможностей получения качественного образования;</a:t>
            </a:r>
          </a:p>
          <a:p>
            <a:r>
              <a:rPr lang="ru-RU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духовно-нравственного развития и воспитания обучающихся ; </a:t>
            </a:r>
          </a:p>
          <a:p>
            <a:r>
              <a:rPr lang="ru-RU" altLang="zh-CN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преемственности основных образовательных  программ от  дошкольного до высшего профессионального образования.</a:t>
            </a:r>
          </a:p>
          <a:p>
            <a:r>
              <a:rPr lang="ru-RU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сохранения и развития культурного разнообразия и языкового наследия многонационального народа РФ</a:t>
            </a:r>
          </a:p>
          <a:p>
            <a:r>
              <a:rPr lang="ru-RU" altLang="zh-CN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единства образовательного пространства </a:t>
            </a:r>
            <a:r>
              <a:rPr lang="ru-RU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РФ в условиях многообразия образовательных систем и видов образовательных учреждений; демократизации образования и всей образовательной деятельности, в том числе через развитие форм государственно-общественного управления;</a:t>
            </a:r>
          </a:p>
          <a:p>
            <a:r>
              <a:rPr lang="ru-RU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расширение возможностей для реализации права выбора педагогическими работниками методик обучения и воспитания, методов оценки знаний обучающихся, воспитанников, использования различных форм образовательной деятельности обучающихся; формирования </a:t>
            </a:r>
            <a:r>
              <a:rPr lang="ru-RU" altLang="zh-CN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критериальной</a:t>
            </a:r>
            <a:r>
              <a:rPr lang="ru-RU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оценки результатов освоения обучающимися основной образовательной программы, деятельности педагогических работников, образовательных учреждений, функционирования системы образования в целом;</a:t>
            </a:r>
          </a:p>
          <a:p>
            <a:r>
              <a:rPr lang="ru-RU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условий для эффективной реализации и освоения обучающимися программы образования, в том числе - условий для индивидуального развития всех обучающихся.</a:t>
            </a:r>
            <a:endParaRPr lang="ru-RU" alt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b="1" i="1" dirty="0" smtClean="0">
                <a:solidFill>
                  <a:schemeClr val="tx1"/>
                </a:solidFill>
              </a:rPr>
              <a:t/>
            </a:r>
            <a:br>
              <a:rPr lang="ru-RU" sz="3200" b="1" i="1" dirty="0" smtClean="0">
                <a:solidFill>
                  <a:schemeClr val="tx1"/>
                </a:solidFill>
              </a:rPr>
            </a:br>
            <a:r>
              <a:rPr lang="ru-RU" sz="3200" b="1" i="1" dirty="0" smtClean="0">
                <a:solidFill>
                  <a:schemeClr val="tx1"/>
                </a:solidFill>
              </a:rPr>
              <a:t>В соответствии со Стандартом на ступени начального общего образования осуществляется</a:t>
            </a:r>
            <a:r>
              <a:rPr lang="ru-RU" sz="2800" dirty="0" smtClean="0">
                <a:solidFill>
                  <a:schemeClr val="tx1"/>
                </a:solidFill>
              </a:rPr>
              <a:t>:</a:t>
            </a:r>
            <a:br>
              <a:rPr lang="ru-RU" sz="2800" dirty="0" smtClean="0">
                <a:solidFill>
                  <a:schemeClr val="tx1"/>
                </a:solidFill>
              </a:rPr>
            </a:b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85926"/>
            <a:ext cx="8229600" cy="4340237"/>
          </a:xfrm>
        </p:spPr>
        <p:txBody>
          <a:bodyPr>
            <a:normAutofit fontScale="70000" lnSpcReduction="20000"/>
          </a:bodyPr>
          <a:lstStyle/>
          <a:p>
            <a:pPr marL="365125" indent="-282575">
              <a:lnSpc>
                <a:spcPct val="80000"/>
              </a:lnSpc>
              <a:buFont typeface="Wingdings 2" pitchFamily="18" charset="2"/>
              <a:buChar char=""/>
            </a:pPr>
            <a:r>
              <a:rPr lang="ru-RU" altLang="ru-RU" sz="3400" dirty="0" smtClean="0"/>
              <a:t>становление основ </a:t>
            </a:r>
            <a:r>
              <a:rPr lang="ru-RU" altLang="ru-RU" sz="3400" dirty="0" smtClean="0">
                <a:solidFill>
                  <a:srgbClr val="FF0000"/>
                </a:solidFill>
              </a:rPr>
              <a:t>гражданской идентичности </a:t>
            </a:r>
            <a:r>
              <a:rPr lang="ru-RU" altLang="ru-RU" sz="3400" dirty="0" smtClean="0"/>
              <a:t>и мировоззрения обучающихся;</a:t>
            </a:r>
          </a:p>
          <a:p>
            <a:pPr marL="365125" indent="-282575">
              <a:lnSpc>
                <a:spcPct val="80000"/>
              </a:lnSpc>
              <a:buFont typeface="Wingdings 2" pitchFamily="18" charset="2"/>
              <a:buChar char=""/>
            </a:pPr>
            <a:endParaRPr lang="ru-RU" altLang="ru-RU" sz="3400" dirty="0" smtClean="0"/>
          </a:p>
          <a:p>
            <a:pPr marL="365125" indent="-282575">
              <a:lnSpc>
                <a:spcPct val="80000"/>
              </a:lnSpc>
              <a:buFont typeface="Wingdings 2" pitchFamily="18" charset="2"/>
              <a:buChar char=""/>
            </a:pPr>
            <a:r>
              <a:rPr lang="ru-RU" altLang="ru-RU" sz="3400" dirty="0" smtClean="0"/>
              <a:t>формирование основ </a:t>
            </a:r>
            <a:r>
              <a:rPr lang="ru-RU" altLang="ru-RU" sz="3400" dirty="0" smtClean="0">
                <a:solidFill>
                  <a:srgbClr val="FF0000"/>
                </a:solidFill>
              </a:rPr>
              <a:t>умения учиться и способности к организации своей деятельности</a:t>
            </a:r>
            <a:r>
              <a:rPr lang="ru-RU" altLang="ru-RU" sz="3400" dirty="0" smtClean="0"/>
              <a:t> – умение принимать, сохранять цели и следовать им в учебной деятельности, планировать свою деятельность, осуществлять ее контроль и оценку, взаимодействовать с педагогом и сверстниками в учебном процессе;</a:t>
            </a:r>
          </a:p>
          <a:p>
            <a:pPr marL="365125" indent="-282575">
              <a:lnSpc>
                <a:spcPct val="80000"/>
              </a:lnSpc>
              <a:buFont typeface="Wingdings 2" pitchFamily="18" charset="2"/>
              <a:buChar char=""/>
            </a:pPr>
            <a:endParaRPr lang="ru-RU" altLang="ru-RU" sz="3400" dirty="0" smtClean="0"/>
          </a:p>
          <a:p>
            <a:pPr marL="365125" indent="-282575">
              <a:lnSpc>
                <a:spcPct val="80000"/>
              </a:lnSpc>
              <a:buFont typeface="Wingdings 2" pitchFamily="18" charset="2"/>
              <a:buChar char=""/>
            </a:pPr>
            <a:r>
              <a:rPr lang="ru-RU" altLang="ru-RU" sz="3400" dirty="0" smtClean="0">
                <a:solidFill>
                  <a:srgbClr val="FF0000"/>
                </a:solidFill>
              </a:rPr>
              <a:t>духовно-нравственное развитие и воспитание </a:t>
            </a:r>
            <a:r>
              <a:rPr lang="ru-RU" altLang="ru-RU" sz="3400" dirty="0" smtClean="0"/>
              <a:t>обучающихся, предусматривающее принятие ими моральных норм, нравственных установок, национальных ценностей; </a:t>
            </a:r>
          </a:p>
          <a:p>
            <a:pPr marL="365125" indent="-282575">
              <a:lnSpc>
                <a:spcPct val="80000"/>
              </a:lnSpc>
              <a:buFont typeface="Wingdings 2" pitchFamily="18" charset="2"/>
              <a:buChar char=""/>
            </a:pPr>
            <a:endParaRPr lang="ru-RU" altLang="ru-RU" sz="3400" dirty="0" smtClean="0"/>
          </a:p>
          <a:p>
            <a:pPr marL="365125" indent="-282575">
              <a:lnSpc>
                <a:spcPct val="80000"/>
              </a:lnSpc>
              <a:buFont typeface="Wingdings 2" pitchFamily="18" charset="2"/>
              <a:buChar char=""/>
            </a:pPr>
            <a:r>
              <a:rPr lang="ru-RU" altLang="ru-RU" sz="3400" dirty="0" smtClean="0"/>
              <a:t>укрепление физического и духовного </a:t>
            </a:r>
            <a:r>
              <a:rPr lang="ru-RU" altLang="ru-RU" sz="3400" dirty="0" smtClean="0">
                <a:solidFill>
                  <a:srgbClr val="FF0000"/>
                </a:solidFill>
              </a:rPr>
              <a:t>здоровья </a:t>
            </a:r>
            <a:r>
              <a:rPr lang="ru-RU" altLang="ru-RU" sz="3400" dirty="0" smtClean="0"/>
              <a:t>обучающихся.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altLang="ru-RU" b="1" dirty="0" smtClean="0">
                <a:solidFill>
                  <a:srgbClr val="C00000"/>
                </a:solidFill>
              </a:rPr>
              <a:t>Планируемые результаты</a:t>
            </a:r>
            <a:r>
              <a:rPr lang="ru-RU" altLang="ru-RU" b="1" dirty="0" smtClean="0">
                <a:solidFill>
                  <a:srgbClr val="C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t/>
            </a:r>
            <a:br>
              <a:rPr lang="ru-RU" altLang="ru-RU" b="1" dirty="0" smtClean="0">
                <a:solidFill>
                  <a:srgbClr val="C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</a:b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000108"/>
          <a:ext cx="8229600" cy="66621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892975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6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</a:rPr>
                        <a:t>Личностные результаты</a:t>
                      </a:r>
                      <a:endParaRPr kumimoji="0" lang="ru-RU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82945" marR="82945" marT="107749" marB="4146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86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</a:rPr>
                        <a:t>Самоопределение,  </a:t>
                      </a:r>
                      <a:r>
                        <a:rPr kumimoji="0" lang="ru-RU" sz="2000" b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</a:rPr>
                        <a:t>смыслообразование</a:t>
                      </a:r>
                      <a:r>
                        <a:rPr kumimoji="0" lang="ru-RU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</a:rPr>
                        <a:t>, нравственно-этическая ориентация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82945" marR="82945" marT="107749" marB="41467" horzOverflow="overflow"/>
                </a:tc>
              </a:tr>
              <a:tr h="392604">
                <a:tc gridSpan="2"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86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000" b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</a:rPr>
                        <a:t>Метапредметные</a:t>
                      </a:r>
                      <a:r>
                        <a:rPr kumimoji="0" lang="ru-RU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</a:rPr>
                        <a:t> результаты:</a:t>
                      </a:r>
                      <a:endParaRPr kumimoji="0" lang="ru-RU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82945" marR="82945" marT="107749" marB="41467" horzOverflow="overflow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93346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86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</a:rPr>
                        <a:t>Регулятивные УУД</a:t>
                      </a:r>
                      <a:endParaRPr kumimoji="0" lang="ru-RU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82945" marR="82945" marT="107749" marB="4146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86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0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Целеполагание, планирование,  осуществление учебных действий, прогнозирование, контроль и самоконтроль, коррекция, оценка, </a:t>
                      </a:r>
                      <a:r>
                        <a:rPr kumimoji="0" lang="ru-RU" sz="2000" b="1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саморегуляция</a:t>
                      </a:r>
                      <a:endParaRPr kumimoji="0" lang="ru-RU" sz="2000" b="1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2945" marR="82945" marT="107749" marB="41467" horzOverflow="overflow"/>
                </a:tc>
              </a:tr>
              <a:tr h="892975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86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</a:rPr>
                        <a:t>Познавательные  УУД</a:t>
                      </a:r>
                      <a:endParaRPr kumimoji="0" lang="ru-RU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82945" marR="82945" marT="107749" marB="4146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86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000" b="1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Общеучебные</a:t>
                      </a:r>
                      <a:r>
                        <a:rPr kumimoji="0" lang="ru-RU" sz="20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знаково-символические, информационные, логические</a:t>
                      </a:r>
                    </a:p>
                  </a:txBody>
                  <a:tcPr marL="82945" marR="82945" marT="107749" marB="41467" horzOverflow="overflow"/>
                </a:tc>
              </a:tr>
              <a:tr h="1143161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86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</a:rPr>
                        <a:t>Коммуникативные УУД</a:t>
                      </a:r>
                      <a:endParaRPr kumimoji="0" lang="ru-RU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82945" marR="82945" marT="107749" marB="4146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86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0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Инициативное сотрудничество, планирование учебного сотрудничества, взаимодействие, управление коммуникацией</a:t>
                      </a:r>
                    </a:p>
                  </a:txBody>
                  <a:tcPr marL="82945" marR="82945" marT="107749" marB="41467" horzOverflow="overflow"/>
                </a:tc>
              </a:tr>
              <a:tr h="642789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86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</a:rPr>
                        <a:t>Предметные результаты</a:t>
                      </a:r>
                      <a:endParaRPr kumimoji="0" lang="ru-RU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82945" marR="82945" marT="107749" marB="4146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86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0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Определены с учетом содержания учебных предметов</a:t>
                      </a:r>
                    </a:p>
                  </a:txBody>
                  <a:tcPr marL="82945" marR="82945" marT="107749" marB="41467" horzOverflow="overflow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>
                <a:solidFill>
                  <a:srgbClr val="FF0000"/>
                </a:solidFill>
              </a:rPr>
              <a:t>Метапредметные</a:t>
            </a:r>
            <a:r>
              <a:rPr lang="ru-RU" dirty="0" smtClean="0">
                <a:solidFill>
                  <a:srgbClr val="FF0000"/>
                </a:solidFill>
              </a:rPr>
              <a:t> результаты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раскрываются  через  умения  и универсальные учебные действия. В соответствии с ФГОС НОО они отражают базовый уровень планируемых результатов.</a:t>
            </a:r>
          </a:p>
          <a:p>
            <a:r>
              <a:rPr lang="ru-RU" dirty="0" smtClean="0"/>
              <a:t>Для оценки достижения </a:t>
            </a:r>
            <a:r>
              <a:rPr lang="ru-RU" dirty="0" err="1" smtClean="0"/>
              <a:t>метапредметных</a:t>
            </a:r>
            <a:r>
              <a:rPr lang="ru-RU" dirty="0" smtClean="0"/>
              <a:t> результатов обучения проводится итоговая контрольная работа.  Проверка уровня достижений учащегося в соответствии с ФГОС  НОО  осуществляется  в  конце  четвертого года обучения. Контрольная работа проходит в четвертом классе, в мае месяце, в течение одного урока.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375</TotalTime>
  <Words>1091</Words>
  <Application>Microsoft Office PowerPoint</Application>
  <PresentationFormat>Экран (4:3)</PresentationFormat>
  <Paragraphs>108</Paragraphs>
  <Slides>16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Тема: «Введение ФГОСВ НОО в общеобразовательные организации. Формирование УУД – ключевая цель образования».</vt:lpstr>
      <vt:lpstr>Думать легко, действовать трудно, а превратить мысль в действие – самая трудная вещь на свете. И.Гете.</vt:lpstr>
      <vt:lpstr> Нормативные документы, регламентирующие деятельность муниципальных  методических служб в условиях реализации ФГОС НОО. </vt:lpstr>
      <vt:lpstr>Региональный уровень Комплексная программа «Стратегия развития образования Республики Татарстан «Киләчәк» на 2010 – 2015 годы»   Примерный перечень нормативных документов образовательного учреждения, обеспечивающих нормативно-правовые условия реализации основной образовательной программы, соответствующие требованиям федерального образовательного стандарта общего образования    1) Основная образовательная программа начального общего образования, (утвержденная в соответствии с Уставом ОО).   2) Основная образовательная программа основного общего образования, (утвержденная в соответствии с Уставом ОО).   3) Устав ОО (с внесенными изменениями).   4) Локальные акты ОО, обеспечивающие нормативно-правовые условия для внедрения федерального государственного образовательного стандарта:</vt:lpstr>
      <vt:lpstr>Ключевые особенности ФГОС</vt:lpstr>
      <vt:lpstr> Стандарт направлен на обеспечение: </vt:lpstr>
      <vt:lpstr> В соответствии со Стандартом на ступени начального общего образования осуществляется: </vt:lpstr>
      <vt:lpstr>Планируемые результаты </vt:lpstr>
      <vt:lpstr>Метапредметные результаты</vt:lpstr>
      <vt:lpstr>УУД – это обобщенные действия, порождающие мотивацию к обучению и позволяющие учащимся ориентироваться в различных предметных областях познания. </vt:lpstr>
      <vt:lpstr>2раздел. Характеристика личностных, регулятивных, познавательных, коммуникативных универсальных учебных действий и их формирование  на разных ступенях обучения </vt:lpstr>
      <vt:lpstr>Регулятивные УУД</vt:lpstr>
      <vt:lpstr>Познавательные УУД</vt:lpstr>
      <vt:lpstr>Коммуникативные УУД</vt:lpstr>
      <vt:lpstr>Этапы формирования  у младших школьников универсальных учебных действий</vt:lpstr>
      <vt:lpstr>Этапы формирования УУД  в дидактической системе  деятельностного метода обучения …</vt:lpstr>
    </vt:vector>
  </TitlesOfParts>
  <Company>*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Исполнение стандарта</dc:title>
  <dc:creator>1</dc:creator>
  <cp:lastModifiedBy>1</cp:lastModifiedBy>
  <cp:revision>42</cp:revision>
  <dcterms:created xsi:type="dcterms:W3CDTF">2014-01-26T15:02:57Z</dcterms:created>
  <dcterms:modified xsi:type="dcterms:W3CDTF">2014-02-09T11:18:04Z</dcterms:modified>
</cp:coreProperties>
</file>